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3"/>
  </p:notesMasterIdLst>
  <p:sldIdLst>
    <p:sldId id="257" r:id="rId5"/>
    <p:sldId id="291" r:id="rId6"/>
    <p:sldId id="320" r:id="rId7"/>
    <p:sldId id="319" r:id="rId8"/>
    <p:sldId id="280" r:id="rId9"/>
    <p:sldId id="315" r:id="rId10"/>
    <p:sldId id="314" r:id="rId11"/>
    <p:sldId id="281" r:id="rId12"/>
    <p:sldId id="283" r:id="rId13"/>
    <p:sldId id="28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310" r:id="rId22"/>
    <p:sldId id="292" r:id="rId23"/>
    <p:sldId id="318" r:id="rId24"/>
    <p:sldId id="294" r:id="rId25"/>
    <p:sldId id="295" r:id="rId26"/>
    <p:sldId id="311" r:id="rId27"/>
    <p:sldId id="296" r:id="rId28"/>
    <p:sldId id="297" r:id="rId29"/>
    <p:sldId id="298" r:id="rId30"/>
    <p:sldId id="299" r:id="rId31"/>
    <p:sldId id="300" r:id="rId32"/>
    <p:sldId id="313" r:id="rId33"/>
    <p:sldId id="312" r:id="rId34"/>
    <p:sldId id="301" r:id="rId35"/>
    <p:sldId id="302" r:id="rId36"/>
    <p:sldId id="303" r:id="rId37"/>
    <p:sldId id="306" r:id="rId38"/>
    <p:sldId id="307" r:id="rId39"/>
    <p:sldId id="308" r:id="rId40"/>
    <p:sldId id="309" r:id="rId41"/>
    <p:sldId id="31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0A894-DAB4-43F1-B6CA-111AB8CF65B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3F500-A5C3-425E-B850-28798DC05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1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Interactive Whiteboard System Creates 'Active </a:t>
            </a:r>
            <a:r>
              <a:rPr lang="en-US" dirty="0" err="1"/>
              <a:t>Classrooms'for</a:t>
            </a:r>
            <a:r>
              <a:rPr lang="en-US" dirty="0"/>
              <a:t> Rural Georgia School System. By: Gatlin, Mike, T H E Journal, 0192592X, Jan2004, Vol. 31, Issue 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47C1A-F0B2-4E36-B19F-982B9BCA3317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Promethean </a:t>
            </a:r>
            <a:r>
              <a:rPr lang="en-US" dirty="0" err="1"/>
              <a:t>ActivBoard</a:t>
            </a:r>
            <a:r>
              <a:rPr lang="en-US" dirty="0"/>
              <a:t> 370 Pro Series. By: Hastings, Jeffrey, School Library Journal, 03628930, Mar2010, Vol. 56, Issue 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47C1A-F0B2-4E36-B19F-982B9BCA3317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5A27628-AA54-47F0-B981-4CF82E0415BD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11/14/2024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D1F0B9F-35DC-4470-8C99-9D57CE0B159E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74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308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59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16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74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022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0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14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06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83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73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96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3946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152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885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258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97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692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47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83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4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835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432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7902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72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200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428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1262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997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357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471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779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51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5A27628-AA54-47F0-B981-4CF82E0415BD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11/14/2024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D1F0B9F-35DC-4470-8C99-9D57CE0B159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1FDBD-07FA-49E9-9DB9-FF72C542E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CC27B-08B3-485E-BE3E-5B4557C994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9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FDA95-8C0C-470A-AD13-64DD65329D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044A4-FF8C-48F5-B6F7-81DF4F1821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3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27628-AA54-47F0-B981-4CF82E041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F0B9F-35DC-4470-8C99-9D57CE0B15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prometheanworld.com/s/downloads?language=en_US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ometheanplanet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 to </a:t>
            </a:r>
            <a:r>
              <a:rPr lang="en-US" dirty="0" err="1"/>
              <a:t>ActivInspire</a:t>
            </a:r>
            <a:br>
              <a:rPr lang="en-US" dirty="0"/>
            </a:br>
            <a:r>
              <a:rPr lang="en-US" dirty="0"/>
              <a:t>and the Promethean Board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Steve Broskoske</a:t>
            </a:r>
          </a:p>
          <a:p>
            <a:r>
              <a:rPr lang="en-US" dirty="0"/>
              <a:t>TED 121 Educational Technology</a:t>
            </a:r>
          </a:p>
          <a:p>
            <a:r>
              <a:rPr lang="en-US" dirty="0"/>
              <a:t>Misericordia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Prepare: Download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can download a FREE copy of </a:t>
            </a:r>
            <a:r>
              <a:rPr lang="en-US" dirty="0" err="1"/>
              <a:t>ActivSoftware</a:t>
            </a:r>
            <a:r>
              <a:rPr lang="en-US" dirty="0"/>
              <a:t> at the following link: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590800" y="3733800"/>
            <a:ext cx="3733800" cy="12954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prstClr val="white"/>
                </a:solidFill>
              </a:rPr>
              <a:t>support.promethean</a:t>
            </a:r>
            <a:r>
              <a:rPr lang="en-US" sz="2800" dirty="0">
                <a:solidFill>
                  <a:prstClr val="white"/>
                </a:solidFill>
              </a:rPr>
              <a:t> world.com</a:t>
            </a:r>
          </a:p>
        </p:txBody>
      </p:sp>
    </p:spTree>
    <p:extLst>
      <p:ext uri="{BB962C8B-B14F-4D97-AF65-F5344CB8AC3E}">
        <p14:creationId xmlns:p14="http://schemas.microsoft.com/office/powerpoint/2010/main" val="325804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BF08-D838-7F18-1024-26B7DA40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</a:t>
            </a:r>
            <a:r>
              <a:rPr lang="en-US" dirty="0" err="1"/>
              <a:t>ActivInspire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7152AF-EF0C-362F-3675-0F66B53D58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661"/>
          <a:stretch/>
        </p:blipFill>
        <p:spPr>
          <a:xfrm>
            <a:off x="298245" y="2362200"/>
            <a:ext cx="8547509" cy="17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9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1AFCD-3203-1020-E1F9-5C82DEE1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 for Email from Promethean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E6DBE5-2D31-F245-29A4-77DD831328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002" y="1371600"/>
            <a:ext cx="7029995" cy="50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9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Promethean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Promethean Board was developed as the </a:t>
            </a:r>
            <a:r>
              <a:rPr lang="en-US" i="1" dirty="0" err="1"/>
              <a:t>Activboard</a:t>
            </a:r>
            <a:r>
              <a:rPr lang="en-US" i="1" dirty="0"/>
              <a:t> Interactive Whiteboard</a:t>
            </a:r>
            <a:r>
              <a:rPr lang="en-US" dirty="0"/>
              <a:t> in 1996 by Promethean Ltd.</a:t>
            </a:r>
          </a:p>
          <a:p>
            <a:r>
              <a:rPr lang="en-US" dirty="0"/>
              <a:t>Historically, Promethean used a metal board controlled by a magnetic pen.</a:t>
            </a:r>
          </a:p>
          <a:p>
            <a:r>
              <a:rPr lang="en-US" dirty="0"/>
              <a:t>Created specifically for educational use.</a:t>
            </a:r>
          </a:p>
          <a:p>
            <a:r>
              <a:rPr lang="en-US" dirty="0"/>
              <a:t>Uses the flipchart as the</a:t>
            </a:r>
            <a:br>
              <a:rPr lang="en-US" dirty="0"/>
            </a:br>
            <a:r>
              <a:rPr lang="en-US" dirty="0"/>
              <a:t>basis of the board vs.</a:t>
            </a:r>
            <a:br>
              <a:rPr lang="en-US" dirty="0"/>
            </a:br>
            <a:r>
              <a:rPr lang="en-US" dirty="0"/>
              <a:t>PowerPoint.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4419600"/>
            <a:ext cx="3176734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8857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Promethean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latest Promethean Board: </a:t>
            </a:r>
            <a:r>
              <a:rPr lang="en-US" dirty="0" err="1"/>
              <a:t>ActivPanel</a:t>
            </a:r>
            <a:r>
              <a:rPr lang="en-US" dirty="0"/>
              <a:t> 9</a:t>
            </a:r>
          </a:p>
        </p:txBody>
      </p:sp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24E2BCB3-F828-982C-BC1E-84E91EFF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2316162"/>
            <a:ext cx="6705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8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Promethean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latest Promethean Board provides: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72645"/>
                </a:solidFill>
                <a:effectLst/>
                <a:latin typeface="noto sans" panose="020B0502040504020204" pitchFamily="34" charset="0"/>
              </a:rPr>
              <a:t>Vellum touch technology with pen and finger differentiation, palm erase, advanced palm rejection, and 20-point touch.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72645"/>
                </a:solidFill>
                <a:effectLst/>
                <a:latin typeface="noto sans" panose="020B0502040504020204" pitchFamily="34" charset="0"/>
              </a:rPr>
              <a:t>An integrated microphone array that captures voices in the classroom.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72645"/>
                </a:solidFill>
                <a:effectLst/>
                <a:latin typeface="noto sans" panose="020B0502040504020204" pitchFamily="34" charset="0"/>
              </a:rPr>
              <a:t>Flexible connection options with seven forms of video inputs and outputs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72645"/>
                </a:solidFill>
                <a:effectLst/>
                <a:latin typeface="noto sans" panose="020B0502040504020204" pitchFamily="34" charset="0"/>
              </a:rPr>
              <a:t>Improved viewing from anywhere in the classroom and increased writing accuracy with bonded glass.</a:t>
            </a:r>
          </a:p>
        </p:txBody>
      </p:sp>
    </p:spTree>
    <p:extLst>
      <p:ext uri="{BB962C8B-B14F-4D97-AF65-F5344CB8AC3E}">
        <p14:creationId xmlns:p14="http://schemas.microsoft.com/office/powerpoint/2010/main" val="33495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Promethean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ActivPrimary</a:t>
            </a:r>
            <a:endParaRPr lang="en-US" dirty="0"/>
          </a:p>
          <a:p>
            <a:r>
              <a:rPr lang="en-US" dirty="0" err="1"/>
              <a:t>ActivStudio</a:t>
            </a:r>
            <a:endParaRPr lang="en-US" dirty="0"/>
          </a:p>
          <a:p>
            <a:endParaRPr lang="en-US" b="1" dirty="0"/>
          </a:p>
          <a:p>
            <a:r>
              <a:rPr lang="en-US" b="1" dirty="0" err="1"/>
              <a:t>ActivInspire</a:t>
            </a:r>
            <a:r>
              <a:rPr lang="en-US" b="1" dirty="0"/>
              <a:t> Personal Edition</a:t>
            </a:r>
            <a:r>
              <a:rPr lang="en-US" dirty="0"/>
              <a:t>: Version allows teachers, students, and parents to use </a:t>
            </a:r>
            <a:r>
              <a:rPr lang="en-US" dirty="0" err="1"/>
              <a:t>ActivInspire</a:t>
            </a:r>
            <a:r>
              <a:rPr lang="en-US" dirty="0"/>
              <a:t> tools, free of charge!</a:t>
            </a:r>
          </a:p>
          <a:p>
            <a:r>
              <a:rPr lang="en-US" dirty="0"/>
              <a:t>You can practice and prepare lessons using </a:t>
            </a:r>
            <a:r>
              <a:rPr lang="en-US" dirty="0" err="1"/>
              <a:t>ActivInspire</a:t>
            </a:r>
            <a:r>
              <a:rPr lang="en-US" dirty="0"/>
              <a:t> PE on your PC, even without access to the board.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19812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ActivInspire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276600" y="1676400"/>
            <a:ext cx="381000" cy="1219200"/>
          </a:xfrm>
          <a:prstGeom prst="rightBrace">
            <a:avLst>
              <a:gd name="adj1" fmla="val 15909"/>
              <a:gd name="adj2" fmla="val 4999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1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9870-C0F3-853F-8A14-55513C3380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7" t="12963" r="10000" b="15926"/>
          <a:stretch/>
        </p:blipFill>
        <p:spPr>
          <a:xfrm>
            <a:off x="679450" y="1600200"/>
            <a:ext cx="8007350" cy="3962400"/>
          </a:xfrm>
          <a:prstGeom prst="rect">
            <a:avLst/>
          </a:prstGeom>
        </p:spPr>
      </p:pic>
      <p:sp>
        <p:nvSpPr>
          <p:cNvPr id="6" name="Action Button: Blank 5">
            <a:hlinkClick r:id="rId3" highlightClick="1"/>
            <a:extLst>
              <a:ext uri="{FF2B5EF4-FFF2-40B4-BE49-F238E27FC236}">
                <a16:creationId xmlns:a16="http://schemas.microsoft.com/office/drawing/2014/main" id="{94D88732-75D3-6522-CD93-E665719C20B1}"/>
              </a:ext>
            </a:extLst>
          </p:cNvPr>
          <p:cNvSpPr/>
          <p:nvPr/>
        </p:nvSpPr>
        <p:spPr>
          <a:xfrm>
            <a:off x="2209800" y="5867400"/>
            <a:ext cx="56388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PrometheanPlanet.com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124823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ActivInspire</a:t>
            </a:r>
            <a:r>
              <a:rPr lang="en-US" dirty="0"/>
              <a:t> Professional Edition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ActivExpression</a:t>
            </a:r>
            <a:r>
              <a:rPr lang="en-US" sz="2800" dirty="0"/>
              <a:t> student response systems.</a:t>
            </a:r>
          </a:p>
          <a:p>
            <a:r>
              <a:rPr lang="en-US" sz="2800" dirty="0"/>
              <a:t>Dual pen input capability.</a:t>
            </a:r>
          </a:p>
          <a:p>
            <a:r>
              <a:rPr lang="en-US" sz="2800" dirty="0"/>
              <a:t>Rich multimedia support including sound recorder and screen recorder.</a:t>
            </a:r>
          </a:p>
          <a:p>
            <a:r>
              <a:rPr lang="en-US" sz="2800" dirty="0"/>
              <a:t>Shape recognition and handwriting recognition tools.</a:t>
            </a:r>
          </a:p>
          <a:p>
            <a:r>
              <a:rPr lang="en-US" sz="2800" dirty="0"/>
              <a:t>Extensive customization features – create your own profile to suit your teaching style.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5257800"/>
            <a:ext cx="70866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prstClr val="black"/>
                </a:solidFill>
              </a:rPr>
              <a:t>Realize that not all of the features of</a:t>
            </a:r>
            <a:br>
              <a:rPr lang="en-US" sz="2400" i="1" dirty="0">
                <a:solidFill>
                  <a:prstClr val="black"/>
                </a:solidFill>
              </a:rPr>
            </a:br>
            <a:r>
              <a:rPr lang="en-US" sz="2400" i="1" dirty="0" err="1">
                <a:solidFill>
                  <a:prstClr val="black"/>
                </a:solidFill>
              </a:rPr>
              <a:t>ActivInspire</a:t>
            </a:r>
            <a:r>
              <a:rPr lang="en-US" sz="2400" i="1" dirty="0">
                <a:solidFill>
                  <a:prstClr val="black"/>
                </a:solidFill>
              </a:rPr>
              <a:t> are enabled in the personal edition.</a:t>
            </a:r>
          </a:p>
        </p:txBody>
      </p:sp>
    </p:spTree>
    <p:extLst>
      <p:ext uri="{BB962C8B-B14F-4D97-AF65-F5344CB8AC3E}">
        <p14:creationId xmlns:p14="http://schemas.microsoft.com/office/powerpoint/2010/main" val="336982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Saves time</a:t>
            </a:r>
            <a:r>
              <a:rPr lang="en-US" dirty="0"/>
              <a:t>: Teachers no longer have to write lesson material on the board. Instead, they can prepare their lessons in advance.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2800" y="5943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(Gatlin, 2004)</a:t>
            </a:r>
          </a:p>
        </p:txBody>
      </p:sp>
      <p:pic>
        <p:nvPicPr>
          <p:cNvPr id="4098" name="Picture 2" descr="C:\Program Files\Microsoft Office\Media\CntCD1\ClipArt1\j0186350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3733800"/>
            <a:ext cx="1676400" cy="2497724"/>
          </a:xfrm>
          <a:prstGeom prst="rect">
            <a:avLst/>
          </a:prstGeom>
          <a:noFill/>
        </p:spPr>
      </p:pic>
      <p:pic>
        <p:nvPicPr>
          <p:cNvPr id="4099" name="Picture 3" descr="C:\Program Files\Microsoft Office\Media\CntCD1\ClipArt6\j0289939.wm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886200"/>
            <a:ext cx="2667000" cy="21028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276600" y="46482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</a:rPr>
              <a:t>vs.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77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Promethean is an electromagnetic IWB. Has a rigid, more durable surface than touch-sensitive boards.</a:t>
            </a:r>
          </a:p>
          <a:p>
            <a:r>
              <a:rPr lang="en-US" dirty="0"/>
              <a:t>Pen has hover and right-click functionality.</a:t>
            </a:r>
          </a:p>
          <a:p>
            <a:r>
              <a:rPr lang="en-US" dirty="0"/>
              <a:t>Students (and teachers) who lack the fine motor skills necessary to write on a board without resting their hand on it can do so on </a:t>
            </a:r>
            <a:r>
              <a:rPr lang="en-US" dirty="0" err="1"/>
              <a:t>ActivBoards</a:t>
            </a:r>
            <a:r>
              <a:rPr lang="en-US" dirty="0"/>
              <a:t> without creating virtual smudges.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0" y="6096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(Hastings, 2010)</a:t>
            </a:r>
          </a:p>
        </p:txBody>
      </p:sp>
    </p:spTree>
    <p:extLst>
      <p:ext uri="{BB962C8B-B14F-4D97-AF65-F5344CB8AC3E}">
        <p14:creationId xmlns:p14="http://schemas.microsoft.com/office/powerpoint/2010/main" val="529615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Promethean Board was created for education (unlike the </a:t>
            </a:r>
            <a:r>
              <a:rPr lang="en-US" dirty="0" err="1"/>
              <a:t>SmartBoard</a:t>
            </a:r>
            <a:r>
              <a:rPr lang="en-US" dirty="0"/>
              <a:t> that was created for business).</a:t>
            </a:r>
          </a:p>
          <a:p>
            <a:r>
              <a:rPr lang="en-US" dirty="0"/>
              <a:t>It was designed to help teachers change students from passive to active learners.</a:t>
            </a:r>
          </a:p>
        </p:txBody>
      </p:sp>
    </p:spTree>
    <p:extLst>
      <p:ext uri="{BB962C8B-B14F-4D97-AF65-F5344CB8AC3E}">
        <p14:creationId xmlns:p14="http://schemas.microsoft.com/office/powerpoint/2010/main" val="903858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can:</a:t>
            </a:r>
          </a:p>
          <a:p>
            <a:pPr lvl="1"/>
            <a:r>
              <a:rPr lang="en-US" dirty="0"/>
              <a:t>Interact verbally.</a:t>
            </a:r>
          </a:p>
          <a:p>
            <a:pPr lvl="1"/>
            <a:r>
              <a:rPr lang="en-US" dirty="0"/>
              <a:t>Come up to the board individually.</a:t>
            </a:r>
          </a:p>
          <a:p>
            <a:pPr lvl="1"/>
            <a:r>
              <a:rPr lang="en-US" dirty="0"/>
              <a:t>Work from their seats with the </a:t>
            </a:r>
            <a:r>
              <a:rPr lang="en-US" dirty="0" err="1"/>
              <a:t>ActivSlate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Participate as a group using </a:t>
            </a:r>
            <a:r>
              <a:rPr lang="en-US" dirty="0" err="1"/>
              <a:t>ActiVotes</a:t>
            </a:r>
            <a:r>
              <a:rPr lang="en-US" dirty="0"/>
              <a:t> or </a:t>
            </a:r>
            <a:r>
              <a:rPr lang="en-US" dirty="0" err="1"/>
              <a:t>ActivExpression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7355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Active Learners:</a:t>
            </a:r>
            <a:br>
              <a:rPr lang="en-US" dirty="0"/>
            </a:br>
            <a:r>
              <a:rPr lang="en-US" dirty="0"/>
              <a:t>Student Response Systems</a:t>
            </a:r>
          </a:p>
        </p:txBody>
      </p:sp>
      <p:pic>
        <p:nvPicPr>
          <p:cNvPr id="4" name="Picture 3" descr="Activote60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1828800"/>
            <a:ext cx="3124200" cy="3124200"/>
          </a:xfrm>
          <a:prstGeom prst="rect">
            <a:avLst/>
          </a:prstGeom>
        </p:spPr>
      </p:pic>
      <p:pic>
        <p:nvPicPr>
          <p:cNvPr id="5" name="Picture 4" descr="Activexpression60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29200" y="1828800"/>
            <a:ext cx="3124200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4648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prstClr val="black"/>
                </a:solidFill>
              </a:rPr>
              <a:t>ActiVote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4648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prstClr val="black"/>
                </a:solidFill>
              </a:rPr>
              <a:t>ActivExpression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372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Active Learners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Interactive review games</a:t>
            </a:r>
            <a:r>
              <a:rPr lang="en-US" dirty="0"/>
              <a:t>: Create &amp; project a list of questions with multiple-choice answers. Student contestants use </a:t>
            </a:r>
            <a:r>
              <a:rPr lang="en-US" dirty="0" err="1"/>
              <a:t>ActivSlate</a:t>
            </a:r>
            <a:r>
              <a:rPr lang="en-US" dirty="0"/>
              <a:t> to control the whiteboard from their seats and select the answers.</a:t>
            </a:r>
          </a:p>
          <a:p>
            <a:r>
              <a:rPr lang="en-US" dirty="0"/>
              <a:t>If a student needs help, he/she could poll fellow classmates who used the </a:t>
            </a:r>
            <a:r>
              <a:rPr lang="en-US" dirty="0" err="1"/>
              <a:t>ActiVote</a:t>
            </a:r>
            <a:r>
              <a:rPr lang="en-US" dirty="0"/>
              <a:t> to select the answer they thought was correct.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2800" y="5943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(Gatlin, 2004)</a:t>
            </a:r>
          </a:p>
        </p:txBody>
      </p:sp>
    </p:spTree>
    <p:extLst>
      <p:ext uri="{BB962C8B-B14F-4D97-AF65-F5344CB8AC3E}">
        <p14:creationId xmlns:p14="http://schemas.microsoft.com/office/powerpoint/2010/main" val="4211555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Active Learners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Assessment</a:t>
            </a:r>
            <a:r>
              <a:rPr lang="en-US" dirty="0"/>
              <a:t>: Teachers can administer quizzes and tests.</a:t>
            </a:r>
          </a:p>
          <a:p>
            <a:r>
              <a:rPr lang="en-US" dirty="0"/>
              <a:t>Obtain instant results that indicate which areas students understand and which areas need to be readdressed.</a:t>
            </a:r>
          </a:p>
          <a:p>
            <a:r>
              <a:rPr lang="en-US" dirty="0"/>
              <a:t>Promethean's </a:t>
            </a:r>
            <a:r>
              <a:rPr lang="en-US" dirty="0" err="1"/>
              <a:t>ActivExpression</a:t>
            </a:r>
            <a:r>
              <a:rPr lang="en-US" dirty="0"/>
              <a:t> student response system allows for two-way texting of questions and answers in addition to multiple choice quizzes and polls.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2800" y="5943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(Gatlin, 2004)</a:t>
            </a:r>
          </a:p>
        </p:txBody>
      </p:sp>
    </p:spTree>
    <p:extLst>
      <p:ext uri="{BB962C8B-B14F-4D97-AF65-F5344CB8AC3E}">
        <p14:creationId xmlns:p14="http://schemas.microsoft.com/office/powerpoint/2010/main" val="1603044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In class, we are going to learn:</a:t>
            </a:r>
          </a:p>
          <a:p>
            <a:pPr lvl="1"/>
            <a:r>
              <a:rPr lang="en-US" sz="2400" dirty="0"/>
              <a:t>How to use the tools available in </a:t>
            </a:r>
            <a:r>
              <a:rPr lang="en-US" sz="2400" dirty="0" err="1"/>
              <a:t>ActivInspire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How to use the browsers in </a:t>
            </a:r>
            <a:r>
              <a:rPr lang="en-US" sz="2400" dirty="0" err="1"/>
              <a:t>ActivInspire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Gain hands-on experience in how to teach using the Promethean Board.</a:t>
            </a:r>
          </a:p>
          <a:p>
            <a:pPr lvl="1"/>
            <a:r>
              <a:rPr lang="en-US" sz="2400" dirty="0"/>
              <a:t>How to perform some advanced, interactive techniques in </a:t>
            </a:r>
            <a:r>
              <a:rPr lang="en-US" sz="2400" dirty="0" err="1"/>
              <a:t>ActivInspire</a:t>
            </a:r>
            <a:r>
              <a:rPr lang="en-US" sz="2400" dirty="0"/>
              <a:t>.</a:t>
            </a:r>
          </a:p>
          <a:p>
            <a:r>
              <a:rPr lang="en-US" dirty="0"/>
              <a:t>Ultimately, you will individually create a basic flipchart that you could use in teaching.</a:t>
            </a:r>
          </a:p>
        </p:txBody>
      </p:sp>
    </p:spTree>
    <p:extLst>
      <p:ext uri="{BB962C8B-B14F-4D97-AF65-F5344CB8AC3E}">
        <p14:creationId xmlns:p14="http://schemas.microsoft.com/office/powerpoint/2010/main" val="3541119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Working with </a:t>
            </a:r>
            <a:r>
              <a:rPr lang="en-US" dirty="0" err="1"/>
              <a:t>ActivInspire</a:t>
            </a:r>
            <a:r>
              <a:rPr lang="en-US" dirty="0"/>
              <a:t> and the Promethean 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13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A456D-32B3-44CF-C707-295AF54C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</a:t>
            </a:r>
            <a:r>
              <a:rPr lang="en-US" dirty="0" err="1"/>
              <a:t>ActivInspire</a:t>
            </a:r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8A2B4111-041C-CAC7-114F-78A72FE649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0" y="2039937"/>
            <a:ext cx="4114800" cy="4543425"/>
          </a:xfrm>
          <a:prstGeom prst="rect">
            <a:avLst/>
          </a:prstGeom>
        </p:spPr>
      </p:pic>
      <p:sp>
        <p:nvSpPr>
          <p:cNvPr id="3" name="Callout: Right Arrow 2">
            <a:extLst>
              <a:ext uri="{FF2B5EF4-FFF2-40B4-BE49-F238E27FC236}">
                <a16:creationId xmlns:a16="http://schemas.microsoft.com/office/drawing/2014/main" id="{22F81843-FACC-755E-EB07-4DB6A1C4794D}"/>
              </a:ext>
            </a:extLst>
          </p:cNvPr>
          <p:cNvSpPr/>
          <p:nvPr/>
        </p:nvSpPr>
        <p:spPr>
          <a:xfrm>
            <a:off x="990600" y="5440362"/>
            <a:ext cx="3048000" cy="1143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5691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Accept the terms and select “Run Personal Edition.”</a:t>
            </a:r>
          </a:p>
        </p:txBody>
      </p:sp>
      <p:sp>
        <p:nvSpPr>
          <p:cNvPr id="5" name="Callout: Right Arrow 4">
            <a:extLst>
              <a:ext uri="{FF2B5EF4-FFF2-40B4-BE49-F238E27FC236}">
                <a16:creationId xmlns:a16="http://schemas.microsoft.com/office/drawing/2014/main" id="{B55FF14E-B09B-7DED-F442-33B52A73018D}"/>
              </a:ext>
            </a:extLst>
          </p:cNvPr>
          <p:cNvSpPr/>
          <p:nvPr/>
        </p:nvSpPr>
        <p:spPr>
          <a:xfrm>
            <a:off x="914400" y="2590800"/>
            <a:ext cx="3048000" cy="1143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5691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Skip this information.</a:t>
            </a:r>
          </a:p>
        </p:txBody>
      </p:sp>
    </p:spTree>
    <p:extLst>
      <p:ext uri="{BB962C8B-B14F-4D97-AF65-F5344CB8AC3E}">
        <p14:creationId xmlns:p14="http://schemas.microsoft.com/office/powerpoint/2010/main" val="2301059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400800" y="2514600"/>
            <a:ext cx="554491" cy="1676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864" y="1417638"/>
            <a:ext cx="654627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92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6400" y="1435781"/>
            <a:ext cx="2590800" cy="4441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Interfaces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r>
              <a:rPr lang="en-US" b="1" dirty="0"/>
              <a:t>Primary</a:t>
            </a:r>
            <a:r>
              <a:rPr lang="en-US" dirty="0"/>
              <a:t>: Ideal for use with early childhood students.</a:t>
            </a:r>
          </a:p>
          <a:p>
            <a:r>
              <a:rPr lang="en-US" b="1" dirty="0"/>
              <a:t>Studio</a:t>
            </a:r>
            <a:r>
              <a:rPr lang="en-US" dirty="0"/>
              <a:t>: Ideal for use with older students.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5410200" y="5357132"/>
            <a:ext cx="2743200" cy="609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8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Differences in “Primary”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0" y="1447800"/>
            <a:ext cx="396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Page and resource browsers in "primary" interface are located in the tools area. Click on “tools” and the contents of both will appear at the bottom of the screen.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0540" r="-2703" b="33797"/>
          <a:stretch/>
        </p:blipFill>
        <p:spPr>
          <a:xfrm>
            <a:off x="914400" y="1219200"/>
            <a:ext cx="1447800" cy="49255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3810000"/>
            <a:ext cx="266700" cy="381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Callout 3"/>
          <p:cNvSpPr/>
          <p:nvPr/>
        </p:nvSpPr>
        <p:spPr>
          <a:xfrm>
            <a:off x="1638300" y="3581400"/>
            <a:ext cx="2590800" cy="838200"/>
          </a:xfrm>
          <a:prstGeom prst="lef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Click on “tools.”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1617" t="88222" r="45000" b="6445"/>
          <a:stretch/>
        </p:blipFill>
        <p:spPr>
          <a:xfrm>
            <a:off x="3276600" y="5943600"/>
            <a:ext cx="5056984" cy="720874"/>
          </a:xfrm>
          <a:prstGeom prst="rect">
            <a:avLst/>
          </a:prstGeom>
        </p:spPr>
      </p:pic>
      <p:sp>
        <p:nvSpPr>
          <p:cNvPr id="10" name="Rectangular Callout 9"/>
          <p:cNvSpPr/>
          <p:nvPr/>
        </p:nvSpPr>
        <p:spPr>
          <a:xfrm>
            <a:off x="3436257" y="4885415"/>
            <a:ext cx="2209800" cy="511076"/>
          </a:xfrm>
          <a:prstGeom prst="wedgeRectCallout">
            <a:avLst>
              <a:gd name="adj1" fmla="val 73748"/>
              <a:gd name="adj2" fmla="val 14762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Resource browser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5105400" y="4038600"/>
            <a:ext cx="2209800" cy="511076"/>
          </a:xfrm>
          <a:prstGeom prst="wedgeRectCallout">
            <a:avLst>
              <a:gd name="adj1" fmla="val 23830"/>
              <a:gd name="adj2" fmla="val 3350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Object browser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6683828" y="4795986"/>
            <a:ext cx="2209800" cy="511076"/>
          </a:xfrm>
          <a:prstGeom prst="wedgeRectCallout">
            <a:avLst>
              <a:gd name="adj1" fmla="val -21490"/>
              <a:gd name="adj2" fmla="val 161828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Page browser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ActivInspire</a:t>
            </a:r>
            <a:r>
              <a:rPr lang="en-US" dirty="0"/>
              <a:t> Software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7083916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94585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Tools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1372086"/>
            <a:ext cx="1066800" cy="532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ular Callout 5"/>
          <p:cNvSpPr/>
          <p:nvPr/>
        </p:nvSpPr>
        <p:spPr>
          <a:xfrm>
            <a:off x="1447800" y="914400"/>
            <a:ext cx="1752600" cy="609600"/>
          </a:xfrm>
          <a:prstGeom prst="wedgeRoundRectCallout">
            <a:avLst>
              <a:gd name="adj1" fmla="val 105649"/>
              <a:gd name="adj2" fmla="val 103409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Menu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943600" y="1066800"/>
            <a:ext cx="1752600" cy="609600"/>
          </a:xfrm>
          <a:prstGeom prst="wedgeRoundRectCallout">
            <a:avLst>
              <a:gd name="adj1" fmla="val -125181"/>
              <a:gd name="adj2" fmla="val 1931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Roll up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943600" y="1752600"/>
            <a:ext cx="1752600" cy="609600"/>
          </a:xfrm>
          <a:prstGeom prst="wedgeRoundRectCallout">
            <a:avLst>
              <a:gd name="adj1" fmla="val -110952"/>
              <a:gd name="adj2" fmla="val -3522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Show desktop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1524000" y="1828800"/>
            <a:ext cx="1752600" cy="609600"/>
          </a:xfrm>
          <a:prstGeom prst="wedgeRoundRectCallout">
            <a:avLst>
              <a:gd name="adj1" fmla="val 104068"/>
              <a:gd name="adj2" fmla="val 1250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Flip chart pages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943600" y="2514600"/>
            <a:ext cx="1752600" cy="609600"/>
          </a:xfrm>
          <a:prstGeom prst="wedgeRoundRectCallout">
            <a:avLst>
              <a:gd name="adj1" fmla="val -110952"/>
              <a:gd name="adj2" fmla="val -3522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</a:rPr>
              <a:t>ExpressPoll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3657600" y="2819400"/>
            <a:ext cx="304800" cy="99060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24000" y="2895600"/>
            <a:ext cx="1981200" cy="838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Pen/marker tools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5943600" y="3886200"/>
            <a:ext cx="1752600" cy="609600"/>
          </a:xfrm>
          <a:prstGeom prst="wedgeRoundRectCallout">
            <a:avLst>
              <a:gd name="adj1" fmla="val -110952"/>
              <a:gd name="adj2" fmla="val -3522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Show tools</a:t>
            </a:r>
          </a:p>
        </p:txBody>
      </p:sp>
    </p:spTree>
    <p:extLst>
      <p:ext uri="{BB962C8B-B14F-4D97-AF65-F5344CB8AC3E}">
        <p14:creationId xmlns:p14="http://schemas.microsoft.com/office/powerpoint/2010/main" val="1063280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 Tools Wonder Wheel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you select </a:t>
            </a:r>
            <a:r>
              <a:rPr lang="en-US" i="1" dirty="0"/>
              <a:t>show desktop</a:t>
            </a:r>
            <a:r>
              <a:rPr lang="en-US" dirty="0"/>
              <a:t>, use the desktop tools wonder wheel to access </a:t>
            </a:r>
            <a:r>
              <a:rPr lang="en-US" dirty="0" err="1"/>
              <a:t>ActivInspire</a:t>
            </a:r>
            <a:r>
              <a:rPr lang="en-US" dirty="0"/>
              <a:t> tools, and to return to the flipchart.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5771" y="3429000"/>
            <a:ext cx="6291944" cy="2688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3688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Browsers in </a:t>
            </a:r>
            <a:r>
              <a:rPr lang="en-US" dirty="0" err="1"/>
              <a:t>ActivInspire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5675" y="1143000"/>
            <a:ext cx="4663873" cy="261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/>
          <a:srcRect t="9023" b="32330"/>
          <a:stretch/>
        </p:blipFill>
        <p:spPr bwMode="auto">
          <a:xfrm>
            <a:off x="1981200" y="3929743"/>
            <a:ext cx="5532824" cy="25472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858000" y="5900057"/>
            <a:ext cx="6858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33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Browsers in </a:t>
            </a:r>
            <a:r>
              <a:rPr lang="en-US" dirty="0" err="1"/>
              <a:t>ActivInspire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Page</a:t>
            </a:r>
            <a:r>
              <a:rPr lang="en-US" dirty="0"/>
              <a:t>: Navigate between flipchart pages.</a:t>
            </a:r>
          </a:p>
          <a:p>
            <a:r>
              <a:rPr lang="en-US" b="1" dirty="0"/>
              <a:t>Resource</a:t>
            </a:r>
            <a:r>
              <a:rPr lang="en-US" dirty="0"/>
              <a:t>: Add graphics to pages.</a:t>
            </a:r>
          </a:p>
          <a:p>
            <a:r>
              <a:rPr lang="en-US" b="1" dirty="0"/>
              <a:t>Object</a:t>
            </a:r>
            <a:r>
              <a:rPr lang="en-US" dirty="0"/>
              <a:t>: Access and control objects.</a:t>
            </a:r>
          </a:p>
          <a:p>
            <a:r>
              <a:rPr lang="en-US" b="1" dirty="0"/>
              <a:t>Notes</a:t>
            </a:r>
            <a:r>
              <a:rPr lang="en-US" dirty="0"/>
              <a:t>: Access teaching notes.</a:t>
            </a:r>
          </a:p>
          <a:p>
            <a:r>
              <a:rPr lang="en-US" b="1" dirty="0"/>
              <a:t>Property</a:t>
            </a:r>
            <a:r>
              <a:rPr lang="en-US" dirty="0"/>
              <a:t>: Change aspects of objects.</a:t>
            </a:r>
          </a:p>
          <a:p>
            <a:r>
              <a:rPr lang="en-US" b="1" dirty="0"/>
              <a:t>Voting</a:t>
            </a:r>
            <a:r>
              <a:rPr lang="en-US" dirty="0"/>
              <a:t>: Work with student response devices.</a:t>
            </a:r>
          </a:p>
          <a:p>
            <a:r>
              <a:rPr lang="en-US" b="1" dirty="0"/>
              <a:t>Action</a:t>
            </a:r>
            <a:r>
              <a:rPr lang="en-US" dirty="0"/>
              <a:t>: Create action settings.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371600"/>
            <a:ext cx="26670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5978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F36BD-6A9A-466F-9E9D-5B268573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AC70F-3782-4DF4-864E-F2D1C2AF9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the resource browser, you can add backgrounds.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4F8A95-4078-4F52-823B-FA036A46D1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000" y="2362200"/>
            <a:ext cx="2743200" cy="32644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72748-B771-488E-A982-45D91D67C1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6126163"/>
            <a:ext cx="7315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70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Interactive Elements:</a:t>
            </a:r>
            <a:br>
              <a:rPr lang="en-US" dirty="0"/>
            </a:br>
            <a:r>
              <a:rPr lang="en-US" dirty="0"/>
              <a:t>Lesson Building Tools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en-US" dirty="0"/>
              <a:t>Utilize “lesson building tools” in the resource browser to add interactive elements.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3000" y="1981200"/>
            <a:ext cx="2954791" cy="361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440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Adding/Editing Text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410575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850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Inserting Graphics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/>
          <a:lstStyle/>
          <a:p>
            <a:r>
              <a:rPr lang="en-US" dirty="0"/>
              <a:t>Locate a graphic in the resource browser OR online (Google images or Microsoft gallery).</a:t>
            </a:r>
          </a:p>
          <a:p>
            <a:r>
              <a:rPr lang="en-US" dirty="0"/>
              <a:t>Drag a graphic onto a flipchart page.</a:t>
            </a:r>
          </a:p>
          <a:p>
            <a:r>
              <a:rPr lang="en-US" dirty="0"/>
              <a:t>User tools to edit/work with graphic.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10200" y="2819399"/>
            <a:ext cx="3505200" cy="2417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8674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Object Browser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048000" cy="4525963"/>
          </a:xfrm>
        </p:spPr>
        <p:txBody>
          <a:bodyPr>
            <a:normAutofit/>
          </a:bodyPr>
          <a:lstStyle/>
          <a:p>
            <a:r>
              <a:rPr lang="en-US" dirty="0"/>
              <a:t>Reorder objects:</a:t>
            </a:r>
          </a:p>
          <a:p>
            <a:pPr lvl="1"/>
            <a:r>
              <a:rPr lang="en-US" dirty="0"/>
              <a:t>Reorder within a layer.</a:t>
            </a:r>
          </a:p>
          <a:p>
            <a:pPr lvl="1"/>
            <a:r>
              <a:rPr lang="en-US" dirty="0"/>
              <a:t>Reorder to a different layer.</a:t>
            </a:r>
          </a:p>
          <a:p>
            <a:r>
              <a:rPr lang="en-US" dirty="0"/>
              <a:t>Lock objects.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33800" y="1828800"/>
            <a:ext cx="5275513" cy="384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71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Interactive Elements:</a:t>
            </a:r>
            <a:br>
              <a:rPr lang="en-US" dirty="0"/>
            </a:br>
            <a:r>
              <a:rPr lang="en-US" dirty="0"/>
              <a:t>Multimedia and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4525963"/>
          </a:xfrm>
        </p:spPr>
        <p:txBody>
          <a:bodyPr>
            <a:normAutofit/>
          </a:bodyPr>
          <a:lstStyle/>
          <a:p>
            <a:r>
              <a:rPr lang="en-US" dirty="0"/>
              <a:t>Insert link:</a:t>
            </a:r>
          </a:p>
          <a:p>
            <a:pPr lvl="1"/>
            <a:r>
              <a:rPr lang="en-US" dirty="0"/>
              <a:t>Website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1200" y="1657010"/>
            <a:ext cx="3033486" cy="2206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889171-34BC-4E25-917F-64F94C7E95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00" t="17407" r="45833" b="35185"/>
          <a:stretch/>
        </p:blipFill>
        <p:spPr>
          <a:xfrm>
            <a:off x="838199" y="2971800"/>
            <a:ext cx="2847975" cy="35052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77BD788A-2527-4703-A42B-08B0ECA584B9}"/>
              </a:ext>
            </a:extLst>
          </p:cNvPr>
          <p:cNvSpPr/>
          <p:nvPr/>
        </p:nvSpPr>
        <p:spPr>
          <a:xfrm>
            <a:off x="3694815" y="3035188"/>
            <a:ext cx="1943985" cy="533400"/>
          </a:xfrm>
          <a:prstGeom prst="lef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Text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6D1DEC65-0CED-4000-85DD-6955FA23354F}"/>
              </a:ext>
            </a:extLst>
          </p:cNvPr>
          <p:cNvSpPr/>
          <p:nvPr/>
        </p:nvSpPr>
        <p:spPr>
          <a:xfrm>
            <a:off x="2095500" y="3735439"/>
            <a:ext cx="2095500" cy="533400"/>
          </a:xfrm>
          <a:prstGeom prst="lef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Object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E6FA64E8-36D3-4956-A700-1E69AC5BB3CC}"/>
              </a:ext>
            </a:extLst>
          </p:cNvPr>
          <p:cNvSpPr/>
          <p:nvPr/>
        </p:nvSpPr>
        <p:spPr>
          <a:xfrm>
            <a:off x="3519193" y="4991100"/>
            <a:ext cx="2095500" cy="533400"/>
          </a:xfrm>
          <a:prstGeom prst="lef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Existing object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991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Teaching at the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600200"/>
            <a:ext cx="4114800" cy="4525963"/>
          </a:xfrm>
        </p:spPr>
        <p:txBody>
          <a:bodyPr/>
          <a:lstStyle/>
          <a:p>
            <a:r>
              <a:rPr lang="en-US" dirty="0"/>
              <a:t>Use the many tools to teach live with the Promethean Board.</a:t>
            </a:r>
          </a:p>
          <a:p>
            <a:r>
              <a:rPr lang="en-US" dirty="0"/>
              <a:t>Handwriting and shape recognition (among others) are not available in the personal edition.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399" y="1143000"/>
            <a:ext cx="3902927" cy="55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1709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Math (and Other) Tools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4229" y="2481943"/>
            <a:ext cx="4550228" cy="325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9845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ActivInspire</a:t>
            </a:r>
            <a:r>
              <a:rPr lang="en-US" dirty="0"/>
              <a:t>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Over the next few class sessions, we will work on preparing a presentation using </a:t>
            </a:r>
            <a:r>
              <a:rPr lang="en-US" dirty="0" err="1"/>
              <a:t>ActivInspire</a:t>
            </a:r>
            <a:r>
              <a:rPr lang="en-US" dirty="0"/>
              <a:t> for the Promethean Board.</a:t>
            </a:r>
          </a:p>
          <a:p>
            <a:r>
              <a:rPr lang="en-US" dirty="0"/>
              <a:t>Start creating a basic presentation today.</a:t>
            </a:r>
          </a:p>
          <a:p>
            <a:r>
              <a:rPr lang="en-US" dirty="0"/>
              <a:t>Choose a topic in some curricular area to teach.</a:t>
            </a:r>
          </a:p>
          <a:p>
            <a:r>
              <a:rPr lang="en-US" dirty="0"/>
              <a:t>At the next class, we will learn how to add more advanced elements to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32139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ActivInspire</a:t>
            </a:r>
            <a:r>
              <a:rPr lang="en-US" dirty="0"/>
              <a:t>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0" i="0" dirty="0">
                <a:solidFill>
                  <a:srgbClr val="262626"/>
                </a:solidFill>
                <a:effectLst/>
                <a:latin typeface="Open Sans" panose="020B0606030504020204" pitchFamily="34" charset="0"/>
              </a:rPr>
              <a:t>Create a flipchart to briefly teach some content. Include the following elements in the flipchart: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62626"/>
                </a:solidFill>
                <a:effectLst/>
                <a:latin typeface="Open Sans" panose="020B0606030504020204" pitchFamily="34" charset="0"/>
              </a:rPr>
              <a:t>Use text and graphics.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62626"/>
                </a:solidFill>
                <a:effectLst/>
                <a:latin typeface="Open Sans" panose="020B0606030504020204" pitchFamily="34" charset="0"/>
              </a:rPr>
              <a:t>Add a hypertext link to a video or Website.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62626"/>
                </a:solidFill>
                <a:effectLst/>
                <a:latin typeface="Open Sans" panose="020B0606030504020204" pitchFamily="34" charset="0"/>
              </a:rPr>
              <a:t>Include a background on at least one flipchart page (from resource or property browser).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62626"/>
                </a:solidFill>
                <a:effectLst/>
                <a:latin typeface="Open Sans" panose="020B0606030504020204" pitchFamily="34" charset="0"/>
              </a:rPr>
              <a:t>Hide some material behind another object (like the hat). </a:t>
            </a:r>
            <a:r>
              <a:rPr lang="en-US" sz="2400" b="1" i="1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[We will cover these skills in our next class meeting.]</a:t>
            </a:r>
          </a:p>
        </p:txBody>
      </p:sp>
    </p:spTree>
    <p:extLst>
      <p:ext uri="{BB962C8B-B14F-4D97-AF65-F5344CB8AC3E}">
        <p14:creationId xmlns:p14="http://schemas.microsoft.com/office/powerpoint/2010/main" val="14890333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1182</Words>
  <Application>Microsoft Office PowerPoint</Application>
  <PresentationFormat>On-screen Show (4:3)</PresentationFormat>
  <Paragraphs>148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noto sans</vt:lpstr>
      <vt:lpstr>Open Sans</vt:lpstr>
      <vt:lpstr>1_Office Theme</vt:lpstr>
      <vt:lpstr>Office Theme</vt:lpstr>
      <vt:lpstr>2_Office Theme</vt:lpstr>
      <vt:lpstr>3_Office Theme</vt:lpstr>
      <vt:lpstr>Introduction to ActivInspire and the Promethean Board</vt:lpstr>
      <vt:lpstr>Prepare: Download Software</vt:lpstr>
      <vt:lpstr>Download ActivInspire</vt:lpstr>
      <vt:lpstr>Watch for Email from Promethean</vt:lpstr>
      <vt:lpstr>Promethean Board</vt:lpstr>
      <vt:lpstr>Promethean Board</vt:lpstr>
      <vt:lpstr>Promethean Board</vt:lpstr>
      <vt:lpstr>Promethean Software</vt:lpstr>
      <vt:lpstr>Free Resources</vt:lpstr>
      <vt:lpstr>ActivInspire Professional Edition</vt:lpstr>
      <vt:lpstr>Benefits</vt:lpstr>
      <vt:lpstr>Benefits</vt:lpstr>
      <vt:lpstr>Active Learners</vt:lpstr>
      <vt:lpstr>Active Learners</vt:lpstr>
      <vt:lpstr>Creating Active Learners: Student Response Systems</vt:lpstr>
      <vt:lpstr>Creating Active Learners</vt:lpstr>
      <vt:lpstr>Creating Active Learners</vt:lpstr>
      <vt:lpstr>What You Will Learn</vt:lpstr>
      <vt:lpstr>Working with ActivInspire and the Promethean Board</vt:lpstr>
      <vt:lpstr>Starting ActivInspire</vt:lpstr>
      <vt:lpstr>Dashboard</vt:lpstr>
      <vt:lpstr>2 Interfaces</vt:lpstr>
      <vt:lpstr>Layout Differences in “Primary”</vt:lpstr>
      <vt:lpstr>ActivInspire Software</vt:lpstr>
      <vt:lpstr>Main Tools</vt:lpstr>
      <vt:lpstr>Desktop Tools Wonder Wheel</vt:lpstr>
      <vt:lpstr>Browsers in ActivInspire</vt:lpstr>
      <vt:lpstr>Browsers in ActivInspire</vt:lpstr>
      <vt:lpstr>Backgrounds</vt:lpstr>
      <vt:lpstr>Interactive Elements: Lesson Building Tools</vt:lpstr>
      <vt:lpstr>Adding/Editing Text</vt:lpstr>
      <vt:lpstr>Inserting Graphics</vt:lpstr>
      <vt:lpstr>Use Object Browser</vt:lpstr>
      <vt:lpstr>Interactive Elements: Multimedia and Links</vt:lpstr>
      <vt:lpstr>Tools for Teaching at the Board</vt:lpstr>
      <vt:lpstr>Using Math (and Other) Tools</vt:lpstr>
      <vt:lpstr>ActivInspire Assignment</vt:lpstr>
      <vt:lpstr>ActivInspire Assignment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Promethean Board</dc:title>
  <dc:creator>Dr. Steve Broskoske</dc:creator>
  <cp:lastModifiedBy>Steve_and_Kim Broskoske</cp:lastModifiedBy>
  <cp:revision>25</cp:revision>
  <dcterms:created xsi:type="dcterms:W3CDTF">2010-08-24T17:18:16Z</dcterms:created>
  <dcterms:modified xsi:type="dcterms:W3CDTF">2024-11-14T17:54:23Z</dcterms:modified>
</cp:coreProperties>
</file>